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1" r:id="rId4"/>
    <p:sldId id="270" r:id="rId5"/>
    <p:sldId id="258" r:id="rId6"/>
    <p:sldId id="266" r:id="rId7"/>
    <p:sldId id="268" r:id="rId8"/>
    <p:sldId id="267" r:id="rId9"/>
    <p:sldId id="336" r:id="rId10"/>
    <p:sldId id="340" r:id="rId11"/>
    <p:sldId id="339" r:id="rId12"/>
    <p:sldId id="316" r:id="rId13"/>
    <p:sldId id="334" r:id="rId14"/>
    <p:sldId id="333" r:id="rId15"/>
    <p:sldId id="299" r:id="rId16"/>
    <p:sldId id="290" r:id="rId17"/>
    <p:sldId id="261" r:id="rId18"/>
    <p:sldId id="260" r:id="rId19"/>
    <p:sldId id="291" r:id="rId20"/>
    <p:sldId id="296" r:id="rId21"/>
    <p:sldId id="318" r:id="rId22"/>
    <p:sldId id="337" r:id="rId23"/>
    <p:sldId id="354" r:id="rId24"/>
    <p:sldId id="279" r:id="rId25"/>
    <p:sldId id="297" r:id="rId26"/>
    <p:sldId id="360" r:id="rId27"/>
    <p:sldId id="305" r:id="rId28"/>
    <p:sldId id="356" r:id="rId29"/>
    <p:sldId id="365" r:id="rId30"/>
    <p:sldId id="285" r:id="rId31"/>
    <p:sldId id="359" r:id="rId32"/>
    <p:sldId id="366" r:id="rId33"/>
    <p:sldId id="311" r:id="rId34"/>
    <p:sldId id="344" r:id="rId35"/>
    <p:sldId id="281" r:id="rId36"/>
    <p:sldId id="361" r:id="rId37"/>
    <p:sldId id="362" r:id="rId38"/>
    <p:sldId id="358" r:id="rId39"/>
    <p:sldId id="363" r:id="rId40"/>
    <p:sldId id="283" r:id="rId41"/>
    <p:sldId id="349" r:id="rId42"/>
    <p:sldId id="357" r:id="rId43"/>
    <p:sldId id="364" r:id="rId44"/>
    <p:sldId id="284" r:id="rId45"/>
    <p:sldId id="322" r:id="rId46"/>
    <p:sldId id="350" r:id="rId47"/>
    <p:sldId id="348" r:id="rId48"/>
    <p:sldId id="321" r:id="rId49"/>
    <p:sldId id="319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70AD4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>
        <p:scale>
          <a:sx n="66" d="100"/>
          <a:sy n="66" d="100"/>
        </p:scale>
        <p:origin x="1270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3DA9F-3A5A-4A09-99A3-9F315CEBD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DCEC61-A257-41E9-B77F-2FA81AD9EC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C0969-B128-4F0C-9D20-23FB6DDA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E995E-B975-4758-8A79-A320701E1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96FFB-D844-40E5-9BF8-8D4B767A5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7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27D6C-2ACA-4E95-B3AF-7EDB7C3C5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1708F-9C8C-47B7-AE9D-EE62D7FEB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C056F-2DF1-4F4C-8C85-325B6F6C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0D6CE-78A7-464A-89CE-2C394AD24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FB7B2-5F1B-471C-9D2E-5099FC86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87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53692-91CA-4090-9969-8B937DAB7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318AE-4966-4625-9F2A-C4ED53761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2CD14-DAC2-42F0-B90B-9AA6C24E8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1A1B7-8305-4739-8485-CCA013F02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321B-1EDB-454D-A0D4-105FC2690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6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988DA-E0F6-46CA-9293-446CA8F4E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32B4D-6328-443E-AC92-537E910C2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7726A-8BD9-4B5B-ACBF-8573FEF2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30751-CCA1-442B-8FF7-C2CD4A2C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AD6E7-0699-40B5-95B2-A0E18A6A3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16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6A8F-2A7E-4C2E-A674-C9D9F1AD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2F079-535B-48D5-BF96-E17AF482E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CD04C-20C3-4910-926C-0B4300181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5BA30-23FB-4B5F-85FE-686751656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B2BB5-C93C-41A3-A73F-1219EEBBD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81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CE127-FFCD-4821-A88C-0D7061CE6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4F415-F966-47D3-8B1B-DA8333061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EBFE82-8E14-4E0F-9FA4-0367B7CDB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59F96-066C-4F07-9041-672762124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25BC8B-87FC-4DFD-B5C1-14FE973F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2CAEE-4833-4FBE-84C1-3260AE3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72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DD9F7-E248-4DF6-B2DA-2ED77A5E1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1EB86-2843-4B9D-9CE2-FB2855DBE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6AC217-6D13-46C8-B1D0-0E0B827C4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8B7764-5900-4D55-897D-C5152C5A08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F9C1F6-DBBF-4516-935C-1AD42B188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A46007-D486-4033-9276-C30D35F7A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75343-74BE-4C4B-8456-872C1D0E3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E948F7-A51C-47B0-886C-46AAD144F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593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76EA2-6296-4E8E-8DD5-3A9BC9F8F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8C65FC-485A-4748-AA72-2A57D35B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44C631-CFA3-4E9B-A496-787EF320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8429EB-1DAC-449F-9242-6DE6E453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74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947801-9526-4E9B-8BED-E9D7AC38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1A19B0-D7C7-43D7-A9DD-3893461B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DEDD0-1308-48F0-B693-1C8CD4687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83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8AAC5-AFB9-406A-AEB2-4D8D646AB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C0FE-87C9-4FFF-8669-474E0FC19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D5FE1-CB21-4629-8140-A057A9198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F07F0-C423-4D39-90B8-2F257D2AB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C5E96-0A99-4C88-8EDC-49FD04796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7B794-B9B1-448E-82FE-33BE0F77F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4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487B-7C3B-45A7-9007-860E91905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19EAE2-B1E3-4580-A7AF-C7261B2C86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8A85CF-8F77-4309-B53F-7569F2EE8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D761-880A-4AE2-8B3B-223A5A55A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A137FA-5947-4041-A923-9F0FB9575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D04B72-CD2B-4E58-9AE3-89AE8D78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DA09B5-64ED-4002-ADAF-F59E639F5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34281-D312-4D17-A3B0-5568C2499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2EDB8-DEEF-459B-AB3C-7468FD65F8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5F2BC-C5F5-4290-8C3A-D43DCCD07936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7C8C-1A7C-4362-97D8-715C1C0E0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5E3-DAAC-4FDD-9785-8CF2065F4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85EC9-4AFF-4B2C-B82F-2FF6994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72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png"/><Relationship Id="rId7" Type="http://schemas.openxmlformats.org/officeDocument/2006/relationships/image" Target="../media/image47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9CCA5-74C3-492B-AB13-383AAF8FE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8524" y="1843247"/>
            <a:ext cx="10086391" cy="668337"/>
          </a:xfrm>
        </p:spPr>
        <p:txBody>
          <a:bodyPr>
            <a:normAutofit fontScale="90000"/>
          </a:bodyPr>
          <a:lstStyle/>
          <a:p>
            <a:r>
              <a:rPr lang="en-US" dirty="0"/>
              <a:t>Welcome to Bayesian CBIOMES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DF3526-C485-4C29-95E0-807C52B2A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9720" y="2625090"/>
            <a:ext cx="9144000" cy="188595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January 8-10, 2020</a:t>
            </a:r>
            <a:br>
              <a:rPr lang="en-US" sz="2000" dirty="0"/>
            </a:br>
            <a:r>
              <a:rPr lang="en-US" sz="2000" dirty="0"/>
              <a:t>Massachusetts Institute of Technology</a:t>
            </a:r>
          </a:p>
          <a:p>
            <a:r>
              <a:rPr lang="en-US" sz="2000" dirty="0"/>
              <a:t>Instructors:</a:t>
            </a:r>
            <a:br>
              <a:rPr lang="en-US" sz="2000" dirty="0"/>
            </a:br>
            <a:r>
              <a:rPr lang="en-US" sz="2000" dirty="0"/>
              <a:t>Michael Dowd (</a:t>
            </a:r>
            <a:r>
              <a:rPr lang="en-US" sz="2000" dirty="0" err="1"/>
              <a:t>mdowd@mathstat.dal.caa</a:t>
            </a:r>
            <a:r>
              <a:rPr lang="en-US" sz="2000" dirty="0"/>
              <a:t>)</a:t>
            </a:r>
            <a:br>
              <a:rPr lang="en-US" sz="2000" dirty="0"/>
            </a:br>
            <a:r>
              <a:rPr lang="en-US" sz="2000" dirty="0"/>
              <a:t>Gregory Britten (gbritten@mit.edu)</a:t>
            </a:r>
            <a:br>
              <a:rPr lang="en-US" sz="2000" dirty="0"/>
            </a:br>
            <a:r>
              <a:rPr lang="en-US" sz="2000" dirty="0"/>
              <a:t>Paul </a:t>
            </a:r>
            <a:r>
              <a:rPr lang="en-US" sz="2000" dirty="0" err="1"/>
              <a:t>Mattern</a:t>
            </a:r>
            <a:r>
              <a:rPr lang="en-US" sz="2000" dirty="0"/>
              <a:t> (jmattern@ucsc.edu)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2904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3E0E-8DA5-4588-AFDB-3BABD4F1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5054"/>
          </a:xfrm>
        </p:spPr>
        <p:txBody>
          <a:bodyPr>
            <a:normAutofit fontScale="90000"/>
          </a:bodyPr>
          <a:lstStyle/>
          <a:p>
            <a:r>
              <a:rPr lang="en-US" dirty="0"/>
              <a:t>GitHub/notebook orientation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581D-7B5E-45FB-9D96-04F1F7DA6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815" y="1536258"/>
            <a:ext cx="10557076" cy="5078674"/>
          </a:xfrm>
        </p:spPr>
        <p:txBody>
          <a:bodyPr>
            <a:normAutofit/>
          </a:bodyPr>
          <a:lstStyle/>
          <a:p>
            <a:r>
              <a:rPr lang="en-US" dirty="0"/>
              <a:t>Can use materials with/without GitHub and with/without </a:t>
            </a:r>
            <a:r>
              <a:rPr lang="en-US" dirty="0" err="1"/>
              <a:t>Jupyter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Forking, cloning, pulling, and pushing</a:t>
            </a:r>
          </a:p>
          <a:p>
            <a:r>
              <a:rPr lang="en-US" dirty="0"/>
              <a:t>Download as zip</a:t>
            </a:r>
          </a:p>
          <a:p>
            <a:endParaRPr lang="en-US" dirty="0"/>
          </a:p>
          <a:p>
            <a:r>
              <a:rPr lang="en-US" dirty="0"/>
              <a:t>Lecture materials</a:t>
            </a:r>
          </a:p>
          <a:p>
            <a:r>
              <a:rPr lang="en-US" dirty="0"/>
              <a:t>Case study folders</a:t>
            </a:r>
          </a:p>
          <a:p>
            <a:r>
              <a:rPr lang="en-US" dirty="0"/>
              <a:t>Notebooks and scripts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262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47933-1E3D-4E05-B68B-4EC33C16C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185" y="758301"/>
            <a:ext cx="11919631" cy="6425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i="1" u="sng" dirty="0"/>
              <a:t>#0 Concepts of probability</a:t>
            </a:r>
          </a:p>
          <a:p>
            <a:r>
              <a:rPr lang="en-US" sz="1400" dirty="0"/>
              <a:t>Two concepts of probability: long-run frequencies vs. state of knowledge</a:t>
            </a:r>
          </a:p>
          <a:p>
            <a:r>
              <a:rPr lang="en-US" sz="1400" dirty="0"/>
              <a:t>Bayesians describe all unknowns with probability</a:t>
            </a:r>
          </a:p>
          <a:p>
            <a:r>
              <a:rPr lang="en-US" sz="1400" dirty="0"/>
              <a:t>Frequentists only use probability to describe data uncertainty</a:t>
            </a:r>
          </a:p>
          <a:p>
            <a:r>
              <a:rPr lang="en-US" sz="1400" dirty="0"/>
              <a:t>Frequentists find the parameters that maximize the probability of the data, assuming the model is true and that all error comes from sampling noisy data; limited ability to describe parameter or model uncertainty</a:t>
            </a:r>
          </a:p>
          <a:p>
            <a:r>
              <a:rPr lang="en-US" sz="1400" dirty="0"/>
              <a:t>Bayesians assign prior probabilities to their belief about certain parameters, update those priors using Bayes’ rule according to how consistent they are with the data; can characterize uncertainty in a much broader and general way</a:t>
            </a:r>
          </a:p>
          <a:p>
            <a:r>
              <a:rPr lang="en-US" sz="1400" dirty="0"/>
              <a:t>BIOLOGY IS FULL OF UNCERTAINTY AND REQUIRES PROPER ACCOUNTING TO MAKE ROBUST INFERENCES</a:t>
            </a:r>
          </a:p>
          <a:p>
            <a:pPr marL="0" indent="0">
              <a:buNone/>
            </a:pPr>
            <a:r>
              <a:rPr lang="en-US" sz="1400" b="1" i="1" u="sng" dirty="0"/>
              <a:t>#1 Interpretability of probabilities</a:t>
            </a:r>
            <a:endParaRPr lang="en-US" sz="1400" dirty="0"/>
          </a:p>
          <a:p>
            <a:r>
              <a:rPr lang="en-US" sz="1400" dirty="0"/>
              <a:t>Results in terms of uncertainties/intervals straightforward to interpret</a:t>
            </a:r>
          </a:p>
          <a:p>
            <a:r>
              <a:rPr lang="en-US" sz="1400" dirty="0"/>
              <a:t>Results are directly carried forward to predictions</a:t>
            </a:r>
          </a:p>
          <a:p>
            <a:r>
              <a:rPr lang="en-US" sz="1400" dirty="0"/>
              <a:t>A lot of information about parameter co-dependencies in the joint posterior distribution</a:t>
            </a:r>
          </a:p>
          <a:p>
            <a:pPr marL="0" indent="0">
              <a:buNone/>
            </a:pPr>
            <a:r>
              <a:rPr lang="en-US" sz="1400" b="1" i="1" u="sng" dirty="0"/>
              <a:t>#2 The usefulness of prior distributions</a:t>
            </a:r>
          </a:p>
          <a:p>
            <a:r>
              <a:rPr lang="en-US" sz="1400" dirty="0"/>
              <a:t>Allows us to rigorously quantify our prior scientific knowledge about a process and unknown quantities in the calculations</a:t>
            </a:r>
          </a:p>
          <a:p>
            <a:r>
              <a:rPr lang="en-US" sz="1400" dirty="0"/>
              <a:t>Prior and observational knowledge naturally blend propagate forward through subsequent calculations</a:t>
            </a:r>
          </a:p>
          <a:p>
            <a:pPr marL="0" indent="0">
              <a:buNone/>
            </a:pPr>
            <a:r>
              <a:rPr lang="en-US" sz="1400" b="1" i="1" u="sng" dirty="0"/>
              <a:t>#3 Mathematical consistency, simplicity, and transparency</a:t>
            </a:r>
          </a:p>
          <a:p>
            <a:r>
              <a:rPr lang="en-US" sz="1400" dirty="0"/>
              <a:t>ONE PROCEDURE FOR ALL INFERENCE PROBLEMS</a:t>
            </a:r>
          </a:p>
          <a:p>
            <a:r>
              <a:rPr lang="en-US" sz="1400" dirty="0"/>
              <a:t>Modifications are transparent – usually manifest as choices of prior distribution or limited search parameters</a:t>
            </a:r>
          </a:p>
          <a:p>
            <a:r>
              <a:rPr lang="en-US" sz="1400" dirty="0"/>
              <a:t>More computationally challenging, less so with software and hardware advancements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6343D-17C8-4071-A7DC-44FFB8BAA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0568"/>
            <a:ext cx="5923315" cy="1719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4A9932-49F3-48B7-A5E0-51760E1BE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0" y="180568"/>
            <a:ext cx="10515600" cy="399150"/>
          </a:xfrm>
        </p:spPr>
        <p:txBody>
          <a:bodyPr>
            <a:noAutofit/>
          </a:bodyPr>
          <a:lstStyle/>
          <a:p>
            <a:r>
              <a:rPr lang="en-US" sz="2400" dirty="0"/>
              <a:t>Why Bayesian inference? </a:t>
            </a:r>
            <a:br>
              <a:rPr lang="en-US" sz="2400" dirty="0"/>
            </a:br>
            <a:r>
              <a:rPr lang="en-US" sz="1600" dirty="0"/>
              <a:t>A more principled way to learn from data in the presence of uncertainty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65433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probability venn diagram">
            <a:extLst>
              <a:ext uri="{FF2B5EF4-FFF2-40B4-BE49-F238E27FC236}">
                <a16:creationId xmlns:a16="http://schemas.microsoft.com/office/drawing/2014/main" id="{B0B58785-F7BE-4EF1-AE9A-3B6FC83FD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6711" y="852105"/>
            <a:ext cx="4698206" cy="423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BCB14E-E558-4716-B900-88B465109A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1112824"/>
            <a:ext cx="3362715" cy="970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8F4846-6A89-4B11-B8DC-58CB73A818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2148477"/>
            <a:ext cx="3415641" cy="103689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173067F-C128-424B-AD46-736B44FAB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212726"/>
            <a:ext cx="10515600" cy="315912"/>
          </a:xfrm>
        </p:spPr>
        <p:txBody>
          <a:bodyPr>
            <a:noAutofit/>
          </a:bodyPr>
          <a:lstStyle/>
          <a:p>
            <a:r>
              <a:rPr lang="en-US" sz="3600" dirty="0"/>
              <a:t>Bayes theorem is extremely simple to derive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B0B5DB-9875-4097-8E22-028E67663773}"/>
              </a:ext>
            </a:extLst>
          </p:cNvPr>
          <p:cNvSpPr/>
          <p:nvPr/>
        </p:nvSpPr>
        <p:spPr>
          <a:xfrm>
            <a:off x="1017578" y="2205627"/>
            <a:ext cx="4698206" cy="293596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87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probability venn diagram">
            <a:extLst>
              <a:ext uri="{FF2B5EF4-FFF2-40B4-BE49-F238E27FC236}">
                <a16:creationId xmlns:a16="http://schemas.microsoft.com/office/drawing/2014/main" id="{B0B58785-F7BE-4EF1-AE9A-3B6FC83FD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6711" y="852105"/>
            <a:ext cx="4698206" cy="423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BCB14E-E558-4716-B900-88B465109A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1112824"/>
            <a:ext cx="3362715" cy="970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8F4846-6A89-4B11-B8DC-58CB73A818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2148477"/>
            <a:ext cx="3415641" cy="10368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481438-FAA1-437B-8B6D-D2F8F322DD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1436" y="3271493"/>
            <a:ext cx="4016127" cy="4623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823CD-CB80-4999-9BEE-2D8E84D701D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5111" y="4006336"/>
            <a:ext cx="4218177" cy="49385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495BCC1-03F8-4351-BDE1-4C32CD94B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212726"/>
            <a:ext cx="10515600" cy="315912"/>
          </a:xfrm>
        </p:spPr>
        <p:txBody>
          <a:bodyPr>
            <a:noAutofit/>
          </a:bodyPr>
          <a:lstStyle/>
          <a:p>
            <a:r>
              <a:rPr lang="en-US" sz="3600" dirty="0"/>
              <a:t>Bayes theorem is extremely simple to derive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6FA23C-8CFA-4CFD-BC90-F97B2A03F5A0}"/>
              </a:ext>
            </a:extLst>
          </p:cNvPr>
          <p:cNvSpPr/>
          <p:nvPr/>
        </p:nvSpPr>
        <p:spPr>
          <a:xfrm>
            <a:off x="1017578" y="2205627"/>
            <a:ext cx="4698206" cy="293596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76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probability venn diagram">
            <a:extLst>
              <a:ext uri="{FF2B5EF4-FFF2-40B4-BE49-F238E27FC236}">
                <a16:creationId xmlns:a16="http://schemas.microsoft.com/office/drawing/2014/main" id="{B0B58785-F7BE-4EF1-AE9A-3B6FC83FD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6711" y="852105"/>
            <a:ext cx="4698206" cy="423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BCB14E-E558-4716-B900-88B465109A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1112824"/>
            <a:ext cx="3362715" cy="970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8F4846-6A89-4B11-B8DC-58CB73A818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7209" y="2148477"/>
            <a:ext cx="3415641" cy="10368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481438-FAA1-437B-8B6D-D2F8F322DD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1436" y="3271493"/>
            <a:ext cx="4016127" cy="4623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823CD-CB80-4999-9BEE-2D8E84D701D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5111" y="4006336"/>
            <a:ext cx="4218177" cy="493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FD9C8F-4AE5-4863-9D3F-88ECEE997C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711" y="5384613"/>
            <a:ext cx="9658350" cy="10415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78B110E-C1F6-4D04-8DC0-320E70D2CF46}"/>
              </a:ext>
            </a:extLst>
          </p:cNvPr>
          <p:cNvSpPr/>
          <p:nvPr/>
        </p:nvSpPr>
        <p:spPr>
          <a:xfrm>
            <a:off x="864490" y="5321158"/>
            <a:ext cx="10028360" cy="11530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81B42E6-333C-4C6A-88D9-88434F400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212726"/>
            <a:ext cx="10515600" cy="315912"/>
          </a:xfrm>
        </p:spPr>
        <p:txBody>
          <a:bodyPr>
            <a:noAutofit/>
          </a:bodyPr>
          <a:lstStyle/>
          <a:p>
            <a:r>
              <a:rPr lang="en-US" sz="3600" dirty="0"/>
              <a:t>Bayes theorem is extremely simple to derive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686B26-712E-44E9-BADE-E6FF08D2EA70}"/>
              </a:ext>
            </a:extLst>
          </p:cNvPr>
          <p:cNvSpPr/>
          <p:nvPr/>
        </p:nvSpPr>
        <p:spPr>
          <a:xfrm>
            <a:off x="1017578" y="2205627"/>
            <a:ext cx="4698206" cy="293596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47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5F0AA33-5A58-47E6-8786-1F40ECF61FD5}"/>
              </a:ext>
            </a:extLst>
          </p:cNvPr>
          <p:cNvSpPr txBox="1">
            <a:spLocks/>
          </p:cNvSpPr>
          <p:nvPr/>
        </p:nvSpPr>
        <p:spPr>
          <a:xfrm>
            <a:off x="714375" y="212726"/>
            <a:ext cx="10515600" cy="315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Understanding Bayes’ theorem can be more subtle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BF9DB3-EF85-4B4A-BF18-E534F2959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25" y="1037849"/>
            <a:ext cx="8758238" cy="9348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D3017B-056E-488B-8FAF-8DA76E3F7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62" y="2307038"/>
            <a:ext cx="8924926" cy="91416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22B2C32-6D51-48AB-8675-887BF26F6D20}"/>
              </a:ext>
            </a:extLst>
          </p:cNvPr>
          <p:cNvGrpSpPr/>
          <p:nvPr/>
        </p:nvGrpSpPr>
        <p:grpSpPr>
          <a:xfrm>
            <a:off x="5055872" y="3924300"/>
            <a:ext cx="4286969" cy="2731206"/>
            <a:chOff x="4680398" y="4089846"/>
            <a:chExt cx="3812424" cy="2428875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D827289-DBAE-4478-B57B-2E8C24DED135}"/>
                </a:ext>
              </a:extLst>
            </p:cNvPr>
            <p:cNvSpPr/>
            <p:nvPr/>
          </p:nvSpPr>
          <p:spPr>
            <a:xfrm rot="2768346">
              <a:off x="4819650" y="3950594"/>
              <a:ext cx="2428875" cy="2707380"/>
            </a:xfrm>
            <a:prstGeom prst="ellipse">
              <a:avLst/>
            </a:prstGeom>
            <a:solidFill>
              <a:srgbClr val="00B0F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694B7D2-E753-495C-AC28-C3860ADCCE0E}"/>
                </a:ext>
              </a:extLst>
            </p:cNvPr>
            <p:cNvSpPr/>
            <p:nvPr/>
          </p:nvSpPr>
          <p:spPr>
            <a:xfrm rot="2768346">
              <a:off x="6766711" y="4191234"/>
              <a:ext cx="1546929" cy="177492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7A20FE9-4A49-4E39-99EC-BFE57D9A0EE4}"/>
                </a:ext>
              </a:extLst>
            </p:cNvPr>
            <p:cNvSpPr txBox="1"/>
            <p:nvPr/>
          </p:nvSpPr>
          <p:spPr>
            <a:xfrm rot="19395373">
              <a:off x="5169326" y="4273479"/>
              <a:ext cx="989396" cy="410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p</a:t>
              </a:r>
              <a:r>
                <a:rPr lang="en-US" sz="2400" dirty="0"/>
                <a:t>(Data)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12A1723-907F-41CF-9D52-BA6DDFEA129E}"/>
                </a:ext>
              </a:extLst>
            </p:cNvPr>
            <p:cNvSpPr txBox="1"/>
            <p:nvPr/>
          </p:nvSpPr>
          <p:spPr>
            <a:xfrm rot="19395373">
              <a:off x="6619980" y="4840835"/>
              <a:ext cx="1872842" cy="4105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/>
                <a:t>p</a:t>
              </a:r>
              <a:r>
                <a:rPr lang="en-US" sz="2400" dirty="0"/>
                <a:t>(Parameters</a:t>
              </a:r>
              <a:r>
                <a:rPr lang="en-US" sz="2400" baseline="-25000" dirty="0"/>
                <a:t>1</a:t>
              </a:r>
              <a:r>
                <a:rPr lang="en-US" sz="2400" dirty="0"/>
                <a:t>)</a:t>
              </a:r>
            </a:p>
          </p:txBody>
        </p:sp>
      </p:grpSp>
      <p:sp>
        <p:nvSpPr>
          <p:cNvPr id="18" name="Left Brace 17">
            <a:extLst>
              <a:ext uri="{FF2B5EF4-FFF2-40B4-BE49-F238E27FC236}">
                <a16:creationId xmlns:a16="http://schemas.microsoft.com/office/drawing/2014/main" id="{8526346C-47D1-4F54-B67E-42909E6FC4D3}"/>
              </a:ext>
            </a:extLst>
          </p:cNvPr>
          <p:cNvSpPr/>
          <p:nvPr/>
        </p:nvSpPr>
        <p:spPr>
          <a:xfrm rot="16200000">
            <a:off x="6469153" y="1795110"/>
            <a:ext cx="454998" cy="3065895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C96051-7469-4BC4-A85C-B89A4CB30C32}"/>
              </a:ext>
            </a:extLst>
          </p:cNvPr>
          <p:cNvCxnSpPr>
            <a:cxnSpLocks/>
          </p:cNvCxnSpPr>
          <p:nvPr/>
        </p:nvCxnSpPr>
        <p:spPr>
          <a:xfrm flipV="1">
            <a:off x="4184065" y="3429000"/>
            <a:ext cx="831806" cy="6892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37D4C2C-9D85-419E-A1F9-14588FDFA421}"/>
              </a:ext>
            </a:extLst>
          </p:cNvPr>
          <p:cNvSpPr txBox="1"/>
          <p:nvPr/>
        </p:nvSpPr>
        <p:spPr>
          <a:xfrm>
            <a:off x="345541" y="3636802"/>
            <a:ext cx="40875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quotient quantifies the explanatory power of parameter values relative to others</a:t>
            </a:r>
          </a:p>
          <a:p>
            <a:endParaRPr lang="en-US" dirty="0"/>
          </a:p>
          <a:p>
            <a:r>
              <a:rPr lang="en-US" dirty="0"/>
              <a:t>It is a normalized and therefore ‘weights’ the parameters according to how well they fit the data</a:t>
            </a:r>
          </a:p>
          <a:p>
            <a:endParaRPr lang="en-US" dirty="0"/>
          </a:p>
          <a:p>
            <a:r>
              <a:rPr lang="en-US" dirty="0"/>
              <a:t>The product of the prior and relative goodness of fit weights gives us the posterior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747694F-396D-4D36-A506-8BC1B2A7A035}"/>
              </a:ext>
            </a:extLst>
          </p:cNvPr>
          <p:cNvSpPr/>
          <p:nvPr/>
        </p:nvSpPr>
        <p:spPr>
          <a:xfrm rot="2768346">
            <a:off x="5349038" y="4725817"/>
            <a:ext cx="1739481" cy="1995856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803E5C-B248-4ED1-9C3D-2A40DB311D63}"/>
              </a:ext>
            </a:extLst>
          </p:cNvPr>
          <p:cNvSpPr txBox="1"/>
          <p:nvPr/>
        </p:nvSpPr>
        <p:spPr>
          <a:xfrm rot="19395373">
            <a:off x="5202190" y="5441563"/>
            <a:ext cx="2054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p</a:t>
            </a:r>
            <a:r>
              <a:rPr lang="en-US" sz="2400" dirty="0"/>
              <a:t>(Parameters</a:t>
            </a:r>
            <a:r>
              <a:rPr lang="en-US" sz="2400" baseline="-25000" dirty="0"/>
              <a:t>2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1006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17300-34C6-41C8-930D-3FE09166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Bayesian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3CF6B-F493-4CB4-801D-F25E6D5E8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171406"/>
            <a:ext cx="10515600" cy="242888"/>
          </a:xfrm>
        </p:spPr>
        <p:txBody>
          <a:bodyPr>
            <a:normAutofit fontScale="47500" lnSpcReduction="20000"/>
          </a:bodyPr>
          <a:lstStyle/>
          <a:p>
            <a:endParaRPr lang="en-US"/>
          </a:p>
        </p:txBody>
      </p:sp>
      <p:pic>
        <p:nvPicPr>
          <p:cNvPr id="3074" name="Picture 2" descr="Image result for ben lambert bayesian">
            <a:extLst>
              <a:ext uri="{FF2B5EF4-FFF2-40B4-BE49-F238E27FC236}">
                <a16:creationId xmlns:a16="http://schemas.microsoft.com/office/drawing/2014/main" id="{3C066A9F-EC7A-4F03-B8E2-B5C3E0489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9614" y="1371997"/>
            <a:ext cx="3386136" cy="435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bayesian data analysis">
            <a:extLst>
              <a:ext uri="{FF2B5EF4-FFF2-40B4-BE49-F238E27FC236}">
                <a16:creationId xmlns:a16="http://schemas.microsoft.com/office/drawing/2014/main" id="{096E5AB5-BB5A-4FFD-A730-F1731A572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1852" y="1371997"/>
            <a:ext cx="284045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statistical rethinking">
            <a:extLst>
              <a:ext uri="{FF2B5EF4-FFF2-40B4-BE49-F238E27FC236}">
                <a16:creationId xmlns:a16="http://schemas.microsoft.com/office/drawing/2014/main" id="{81601E9E-BF56-4951-AFC7-C404C2774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1801" y="1371997"/>
            <a:ext cx="289507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578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32D2-E1EC-4DB0-BE1D-9D950FFC7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546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MIKE SLIDES</a:t>
            </a:r>
          </a:p>
        </p:txBody>
      </p:sp>
    </p:spTree>
    <p:extLst>
      <p:ext uri="{BB962C8B-B14F-4D97-AF65-F5344CB8AC3E}">
        <p14:creationId xmlns:p14="http://schemas.microsoft.com/office/powerpoint/2010/main" val="418400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120F-01BF-4BE0-9E15-2CF19B133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2163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Introducing Stan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80E52-6C19-4507-A313-2E8E1B0C1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394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sophisticated C++ software package for performing efficient MCMC that can be interfaced with R, Python, Julia, Stata, Mathematica, </a:t>
            </a:r>
            <a:r>
              <a:rPr lang="en-US" dirty="0" err="1"/>
              <a:t>Matlab</a:t>
            </a:r>
            <a:r>
              <a:rPr lang="en-US" dirty="0"/>
              <a:t>, or called from command line </a:t>
            </a:r>
          </a:p>
          <a:p>
            <a:pPr lvl="1"/>
            <a:r>
              <a:rPr lang="en-US" dirty="0"/>
              <a:t>R and Python best supported, followed by Command Line, increasing support for Julia, less well supported for others (version cross-compatibility, etc.)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Write your model and specify parameters in the C++ template (i.e. the ‘Stan language) and Stan will do the rest</a:t>
            </a:r>
          </a:p>
          <a:p>
            <a:pPr lvl="1"/>
            <a:r>
              <a:rPr lang="en-US" dirty="0"/>
              <a:t>Stan code identical when called from various languages, so easy to share</a:t>
            </a:r>
          </a:p>
          <a:p>
            <a:endParaRPr lang="en-US" dirty="0"/>
          </a:p>
          <a:p>
            <a:r>
              <a:rPr lang="en-US" dirty="0"/>
              <a:t>Implements a version of ‘Hamiltonian Monte Carlo’ which has many practical advantages and is much faster than random walk MH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04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B6332-90B8-44E4-84E5-4B7E56205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79389-CFA9-4B1E-A11F-3CFC757B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875"/>
            <a:ext cx="11456628" cy="4910448"/>
          </a:xfrm>
        </p:spPr>
        <p:txBody>
          <a:bodyPr/>
          <a:lstStyle/>
          <a:p>
            <a:endParaRPr lang="en-US"/>
          </a:p>
        </p:txBody>
      </p:sp>
      <p:pic>
        <p:nvPicPr>
          <p:cNvPr id="5122" name="Picture 2" descr="Image result for stan manual">
            <a:extLst>
              <a:ext uri="{FF2B5EF4-FFF2-40B4-BE49-F238E27FC236}">
                <a16:creationId xmlns:a16="http://schemas.microsoft.com/office/drawing/2014/main" id="{3180E3DF-B21C-40F2-8398-959F19765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5999" y="609600"/>
            <a:ext cx="4334457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CCA43C-F8DB-4AE3-BC15-DA4B32005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255" y="609600"/>
            <a:ext cx="5247508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28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1A4F8-A3C9-420D-8F6A-B3AB859F9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5517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INTRODUCTIONS</a:t>
            </a:r>
            <a:br>
              <a:rPr lang="en-US" dirty="0"/>
            </a:br>
            <a:br>
              <a:rPr lang="en-US" dirty="0"/>
            </a:br>
            <a:r>
              <a:rPr lang="en-US" sz="2700" dirty="0"/>
              <a:t>Who are you, where do you work, and what do you work on?</a:t>
            </a:r>
            <a:br>
              <a:rPr lang="en-US" sz="2700" dirty="0"/>
            </a:br>
            <a:br>
              <a:rPr lang="en-US" sz="2700" dirty="0"/>
            </a:br>
            <a:r>
              <a:rPr lang="en-US" sz="2700" dirty="0"/>
              <a:t>What’s your stats and non-stats background?</a:t>
            </a:r>
            <a:br>
              <a:rPr lang="en-US" sz="2700" dirty="0"/>
            </a:br>
            <a:br>
              <a:rPr lang="en-US" sz="2700" dirty="0"/>
            </a:br>
            <a:r>
              <a:rPr lang="en-US" sz="2700" dirty="0"/>
              <a:t>What do you want to get out of the workshop?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00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912DF-CE79-4C47-A77E-7B9D93C0E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45" y="132554"/>
            <a:ext cx="10791825" cy="315912"/>
          </a:xfrm>
        </p:spPr>
        <p:txBody>
          <a:bodyPr>
            <a:noAutofit/>
          </a:bodyPr>
          <a:lstStyle/>
          <a:p>
            <a:r>
              <a:rPr lang="en-US" sz="2800" dirty="0"/>
              <a:t>A brief and relatively uninformed description of Hamiltonian Monte Carlo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324E7-8329-4E8A-8E8B-17C66522D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2564365"/>
            <a:ext cx="11834812" cy="4114637"/>
          </a:xfrm>
        </p:spPr>
        <p:txBody>
          <a:bodyPr>
            <a:normAutofit fontScale="92500" lnSpcReduction="10000"/>
          </a:bodyPr>
          <a:lstStyle/>
          <a:p>
            <a:pPr>
              <a:buFontTx/>
              <a:buChar char="-"/>
            </a:pPr>
            <a:r>
              <a:rPr lang="en-US" sz="2000" dirty="0"/>
              <a:t>Hamilton’s equations are a reformulation of Newton’s laws into a phase space of generalized coordinates </a:t>
            </a:r>
          </a:p>
          <a:p>
            <a:pPr>
              <a:buFontTx/>
              <a:buChar char="-"/>
            </a:pPr>
            <a:r>
              <a:rPr lang="en-US" sz="2000" dirty="0"/>
              <a:t>The Hamiltonian describes the sum of potential and kinetic energies</a:t>
            </a:r>
          </a:p>
          <a:p>
            <a:pPr>
              <a:buFontTx/>
              <a:buChar char="-"/>
            </a:pPr>
            <a:r>
              <a:rPr lang="en-US" sz="2000" dirty="0"/>
              <a:t>The Hamiltonian dynamics in phase space describe the time evolution of a classical mechanical system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In HMC, we describe the potential energy as the negative log(posterior) and choose a Gaussian function for the kinetic energy</a:t>
            </a:r>
          </a:p>
          <a:p>
            <a:pPr>
              <a:buFontTx/>
              <a:buChar char="-"/>
            </a:pPr>
            <a:r>
              <a:rPr lang="en-US" sz="2000" dirty="0"/>
              <a:t>Integrate the Hamiltonian forward in time to traverse the posterior</a:t>
            </a:r>
          </a:p>
          <a:p>
            <a:pPr>
              <a:buFontTx/>
              <a:buChar char="-"/>
            </a:pPr>
            <a:r>
              <a:rPr lang="en-US" sz="2000" dirty="0"/>
              <a:t>Integration time and variance of the kinetic energy determine the efficiency of the exploration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Due to compiling time and tuning operations, Stan can (sometimes) be slower than RWMH for simple, very low dimensional models </a:t>
            </a:r>
          </a:p>
          <a:p>
            <a:pPr>
              <a:buFontTx/>
              <a:buChar char="-"/>
            </a:pPr>
            <a:r>
              <a:rPr lang="en-US" sz="2000" dirty="0"/>
              <a:t>Speed and efficiency increase rapidly with the dimension of parameter space to explore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43A065-4D5A-4804-9196-B30C041DE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446" y="862396"/>
            <a:ext cx="1774336" cy="916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F667FF-D161-4CE0-BA75-98CF111BC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859" y="808538"/>
            <a:ext cx="1774336" cy="1056691"/>
          </a:xfrm>
          <a:prstGeom prst="rect">
            <a:avLst/>
          </a:prstGeom>
        </p:spPr>
      </p:pic>
      <p:pic>
        <p:nvPicPr>
          <p:cNvPr id="1026" name="Picture 2" descr="Image result for hamiltonian mcmc">
            <a:extLst>
              <a:ext uri="{FF2B5EF4-FFF2-40B4-BE49-F238E27FC236}">
                <a16:creationId xmlns:a16="http://schemas.microsoft.com/office/drawing/2014/main" id="{BE069948-1D57-48BA-9A0E-BE982411D5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9" t="11913" r="8521" b="9395"/>
          <a:stretch/>
        </p:blipFill>
        <p:spPr bwMode="auto">
          <a:xfrm>
            <a:off x="6026328" y="636986"/>
            <a:ext cx="5305927" cy="170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431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3645E76-D0A1-4EA6-9F08-E99349ECC8FB}"/>
              </a:ext>
            </a:extLst>
          </p:cNvPr>
          <p:cNvGrpSpPr/>
          <p:nvPr/>
        </p:nvGrpSpPr>
        <p:grpSpPr>
          <a:xfrm>
            <a:off x="539412" y="1810884"/>
            <a:ext cx="5796216" cy="3771890"/>
            <a:chOff x="2057401" y="1179726"/>
            <a:chExt cx="5796216" cy="3771890"/>
          </a:xfrm>
        </p:grpSpPr>
        <p:pic>
          <p:nvPicPr>
            <p:cNvPr id="2050" name="Picture 2" descr="Image result for hamiltonian mcmc">
              <a:extLst>
                <a:ext uri="{FF2B5EF4-FFF2-40B4-BE49-F238E27FC236}">
                  <a16:creationId xmlns:a16="http://schemas.microsoft.com/office/drawing/2014/main" id="{51764CEE-BA5A-496A-8215-8BAC07A51A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126" t="6027" r="8418"/>
            <a:stretch/>
          </p:blipFill>
          <p:spPr bwMode="auto">
            <a:xfrm>
              <a:off x="4955509" y="1179726"/>
              <a:ext cx="2898108" cy="377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Image result for hamiltonian mcmc">
              <a:extLst>
                <a:ext uri="{FF2B5EF4-FFF2-40B4-BE49-F238E27FC236}">
                  <a16:creationId xmlns:a16="http://schemas.microsoft.com/office/drawing/2014/main" id="{19DDA569-908E-43DD-AF6E-DD59B80C1B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24" t="6027" r="64219"/>
            <a:stretch/>
          </p:blipFill>
          <p:spPr bwMode="auto">
            <a:xfrm>
              <a:off x="2057401" y="1179726"/>
              <a:ext cx="2898108" cy="377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CFE557BE-38BF-4DA6-8A89-6E645E7F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90543"/>
            <a:ext cx="10515600" cy="315911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Sampling efficiency of HMC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E8CD8E-4750-4C94-B156-DA5D16333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294" y="1262943"/>
            <a:ext cx="3720397" cy="19133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E7BD1F8-EF7D-4D28-AA9B-037E7002A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428" y="3643740"/>
            <a:ext cx="3624263" cy="18874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CB3B94-4DC7-498E-8E00-9215E5C1275D}"/>
              </a:ext>
            </a:extLst>
          </p:cNvPr>
          <p:cNvSpPr txBox="1"/>
          <p:nvPr/>
        </p:nvSpPr>
        <p:spPr>
          <a:xfrm>
            <a:off x="1162050" y="1438062"/>
            <a:ext cx="214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walk MCMC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6DA960-01D2-4A5D-A58B-7F9E3BE66594}"/>
              </a:ext>
            </a:extLst>
          </p:cNvPr>
          <p:cNvSpPr txBox="1"/>
          <p:nvPr/>
        </p:nvSpPr>
        <p:spPr>
          <a:xfrm>
            <a:off x="4060158" y="1438062"/>
            <a:ext cx="170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Hamiltonian MC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DD0D01-1E85-4F60-91CC-F3D4ABE10917}"/>
              </a:ext>
            </a:extLst>
          </p:cNvPr>
          <p:cNvSpPr txBox="1"/>
          <p:nvPr/>
        </p:nvSpPr>
        <p:spPr>
          <a:xfrm>
            <a:off x="7308183" y="3330046"/>
            <a:ext cx="2264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Hamiltonian MC chain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F6E488-59AF-4200-80BA-B243D6C98978}"/>
              </a:ext>
            </a:extLst>
          </p:cNvPr>
          <p:cNvSpPr txBox="1"/>
          <p:nvPr/>
        </p:nvSpPr>
        <p:spPr>
          <a:xfrm>
            <a:off x="7308182" y="997254"/>
            <a:ext cx="2705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walk MCMC chain</a:t>
            </a:r>
          </a:p>
        </p:txBody>
      </p:sp>
    </p:spTree>
    <p:extLst>
      <p:ext uri="{BB962C8B-B14F-4D97-AF65-F5344CB8AC3E}">
        <p14:creationId xmlns:p14="http://schemas.microsoft.com/office/powerpoint/2010/main" val="1747657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908AFF9-1AA5-4D9C-A270-9CF009339045}"/>
              </a:ext>
            </a:extLst>
          </p:cNvPr>
          <p:cNvGrpSpPr/>
          <p:nvPr/>
        </p:nvGrpSpPr>
        <p:grpSpPr>
          <a:xfrm>
            <a:off x="838200" y="914400"/>
            <a:ext cx="10342485" cy="3548856"/>
            <a:chOff x="400597" y="1100137"/>
            <a:chExt cx="12054633" cy="41363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288333F-BC58-4692-B120-38687315C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597" y="1100137"/>
              <a:ext cx="3685286" cy="358140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256A60A-2FD9-495F-B7F1-62B202CCB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7936" y="1145381"/>
              <a:ext cx="3628183" cy="358140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F43F438-9994-4D88-A806-DCCB0E33D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5872" y="1135927"/>
              <a:ext cx="4139358" cy="4100562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1603A-476A-4BF8-8A1E-92954D241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86" y="4408245"/>
            <a:ext cx="11168064" cy="22783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In general we deal with multidimensional joint posterior probability distributions, characterized by a large sample-based approximation (i.e. histograms)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MCMC builds up the joint distribution from repeatedly sampling from conditionals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can characterize distributions or do posterior calculations anyway we want once we have the full joint distribution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19B7CEF-2997-4AC6-9CBB-DE479F9A3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737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Joint, conditional, and marginal probability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747182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60820-A2BC-44B3-9385-8B1D0CB6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2270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196279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4A3D-03EA-44DA-8166-84537D1B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43" y="193264"/>
            <a:ext cx="10515600" cy="315912"/>
          </a:xfrm>
        </p:spPr>
        <p:txBody>
          <a:bodyPr>
            <a:noAutofit/>
          </a:bodyPr>
          <a:lstStyle/>
          <a:p>
            <a:r>
              <a:rPr lang="en-US" sz="3600" dirty="0"/>
              <a:t>Explaining </a:t>
            </a:r>
            <a:r>
              <a:rPr lang="en-US" sz="3600" i="1" dirty="0" err="1"/>
              <a:t>Rhat</a:t>
            </a:r>
            <a:endParaRPr lang="en-US" sz="36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DC0C0-D03E-4093-B21C-EC2C05446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6061564"/>
            <a:ext cx="11201400" cy="6408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Rhat</a:t>
            </a:r>
            <a:r>
              <a:rPr lang="en-US" sz="2000" dirty="0"/>
              <a:t> is equivalent to an ANOVA on within vs. between chain variability -&gt; a chain has converged (with high probability) if the within chain variability accounts for all the between chain variability (i.e. </a:t>
            </a:r>
            <a:r>
              <a:rPr lang="en-US" sz="2000" dirty="0" err="1"/>
              <a:t>Rhat</a:t>
            </a:r>
            <a:r>
              <a:rPr lang="en-US" sz="2000" dirty="0"/>
              <a:t> -&gt; 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E5AD4-6225-458C-A3AB-C5B6E4F17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42" y="788977"/>
            <a:ext cx="4187532" cy="11918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7E38FF-D4E4-400D-B3FA-DDA4FC059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438" y="2103169"/>
            <a:ext cx="2473032" cy="13168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3B776E-4B53-42CE-B7E6-E37180E17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34124"/>
            <a:ext cx="3861073" cy="11639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543D83-97E8-4169-9B6D-0FA2A27600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194183"/>
            <a:ext cx="3898046" cy="12348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F2D3F7-4133-4847-82B5-40CC7D155B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342" y="3550737"/>
            <a:ext cx="8610600" cy="251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17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0146-166F-405F-B3EC-E9BD77641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8752"/>
            <a:ext cx="10515600" cy="226278"/>
          </a:xfrm>
        </p:spPr>
        <p:txBody>
          <a:bodyPr>
            <a:noAutofit/>
          </a:bodyPr>
          <a:lstStyle/>
          <a:p>
            <a:r>
              <a:rPr lang="en-US" sz="2800" dirty="0"/>
              <a:t>What unmixed chains look like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66834-9F0E-49C0-A3DF-D18A639BB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48" y="5817453"/>
            <a:ext cx="11615327" cy="1040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You should *always* run multiple chains with different initial conditions when doing MCMC</a:t>
            </a:r>
          </a:p>
          <a:p>
            <a:pPr marL="0" indent="0">
              <a:buNone/>
            </a:pPr>
            <a:r>
              <a:rPr lang="en-US" sz="2400" dirty="0"/>
              <a:t>Poor mixing is usually due to too small MCMC step size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B9B63-55A8-450E-A632-B4576DBD9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45" y="1213854"/>
            <a:ext cx="7018280" cy="4603599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8F11514B-3832-4AD2-BFB6-419E93E1E2D0}"/>
              </a:ext>
            </a:extLst>
          </p:cNvPr>
          <p:cNvSpPr/>
          <p:nvPr/>
        </p:nvSpPr>
        <p:spPr>
          <a:xfrm rot="16200000">
            <a:off x="2057401" y="459521"/>
            <a:ext cx="266701" cy="1428751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B59DDFDC-349F-4C5E-A1DC-27FA11F3F241}"/>
              </a:ext>
            </a:extLst>
          </p:cNvPr>
          <p:cNvSpPr/>
          <p:nvPr/>
        </p:nvSpPr>
        <p:spPr>
          <a:xfrm rot="16200000">
            <a:off x="3433763" y="331861"/>
            <a:ext cx="266701" cy="1323973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20897D55-F688-40A9-8406-6F4E495FB020}"/>
              </a:ext>
            </a:extLst>
          </p:cNvPr>
          <p:cNvSpPr/>
          <p:nvPr/>
        </p:nvSpPr>
        <p:spPr>
          <a:xfrm rot="16200000">
            <a:off x="4839933" y="493786"/>
            <a:ext cx="266701" cy="1323973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1A28D9B5-7728-48BC-9E16-4AFBC268E6A0}"/>
              </a:ext>
            </a:extLst>
          </p:cNvPr>
          <p:cNvSpPr/>
          <p:nvPr/>
        </p:nvSpPr>
        <p:spPr>
          <a:xfrm rot="16200000">
            <a:off x="6186487" y="334183"/>
            <a:ext cx="266701" cy="1323973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09DC0C-C72D-4B2B-8D8B-5D1165963A3D}"/>
              </a:ext>
            </a:extLst>
          </p:cNvPr>
          <p:cNvSpPr txBox="1"/>
          <p:nvPr/>
        </p:nvSpPr>
        <p:spPr>
          <a:xfrm>
            <a:off x="1701745" y="653090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Chain #1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F65014-0FA9-4634-A2F7-51FAF901A387}"/>
              </a:ext>
            </a:extLst>
          </p:cNvPr>
          <p:cNvSpPr txBox="1"/>
          <p:nvPr/>
        </p:nvSpPr>
        <p:spPr>
          <a:xfrm>
            <a:off x="3066815" y="469364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Chain #2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3BCCB-9C59-45D3-A31A-D3147C18CB9E}"/>
              </a:ext>
            </a:extLst>
          </p:cNvPr>
          <p:cNvSpPr txBox="1"/>
          <p:nvPr/>
        </p:nvSpPr>
        <p:spPr>
          <a:xfrm>
            <a:off x="4593575" y="656342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Chain #3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CCBC5-DA4D-4A19-87A7-7BE984BD8792}"/>
              </a:ext>
            </a:extLst>
          </p:cNvPr>
          <p:cNvSpPr txBox="1"/>
          <p:nvPr/>
        </p:nvSpPr>
        <p:spPr>
          <a:xfrm>
            <a:off x="5876448" y="519060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Chain #4</a:t>
            </a:r>
          </a:p>
        </p:txBody>
      </p:sp>
    </p:spTree>
    <p:extLst>
      <p:ext uri="{BB962C8B-B14F-4D97-AF65-F5344CB8AC3E}">
        <p14:creationId xmlns:p14="http://schemas.microsoft.com/office/powerpoint/2010/main" val="2060982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4FBDE46-056B-4C94-AEC1-463B03C41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932" y="1450686"/>
            <a:ext cx="6386754" cy="14582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A1CA04-AD3C-4162-A207-0A0044DA8741}"/>
              </a:ext>
            </a:extLst>
          </p:cNvPr>
          <p:cNvSpPr txBox="1"/>
          <p:nvPr/>
        </p:nvSpPr>
        <p:spPr>
          <a:xfrm flipH="1">
            <a:off x="2640316" y="2804317"/>
            <a:ext cx="1076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 chains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CCADED-E15C-4F62-8EE2-4E9C63DB2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Explaining </a:t>
            </a:r>
            <a:r>
              <a:rPr lang="en-US" i="1" dirty="0" err="1"/>
              <a:t>n_eff</a:t>
            </a:r>
            <a:endParaRPr lang="en-US" i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823A6F-A5EB-44B6-A181-AAF4D625BD29}"/>
              </a:ext>
            </a:extLst>
          </p:cNvPr>
          <p:cNvGrpSpPr/>
          <p:nvPr/>
        </p:nvGrpSpPr>
        <p:grpSpPr>
          <a:xfrm>
            <a:off x="1802335" y="3590158"/>
            <a:ext cx="8458621" cy="2494784"/>
            <a:chOff x="2537328" y="3335516"/>
            <a:chExt cx="7463038" cy="22011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F26972C-AC08-4D1F-911C-301897635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37328" y="3622885"/>
              <a:ext cx="3720397" cy="191334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9394223-4AFB-42BE-B914-5E2D3675F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76103" y="3649210"/>
              <a:ext cx="3624263" cy="188745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050351C-FBA5-495B-AF4C-B4A6D7782C33}"/>
                </a:ext>
              </a:extLst>
            </p:cNvPr>
            <p:cNvSpPr txBox="1"/>
            <p:nvPr/>
          </p:nvSpPr>
          <p:spPr>
            <a:xfrm>
              <a:off x="6612858" y="3335516"/>
              <a:ext cx="2264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Hamiltonian MC chain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6128FC-BED5-4D73-88B1-4F4BC80B3B5A}"/>
                </a:ext>
              </a:extLst>
            </p:cNvPr>
            <p:cNvSpPr txBox="1"/>
            <p:nvPr/>
          </p:nvSpPr>
          <p:spPr>
            <a:xfrm>
              <a:off x="2873915" y="3335516"/>
              <a:ext cx="2705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Random walk MCMC chain</a:t>
              </a: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CBC9A7-8FF4-4BF9-86B4-1D4EC3E342A9}"/>
              </a:ext>
            </a:extLst>
          </p:cNvPr>
          <p:cNvCxnSpPr>
            <a:cxnSpLocks/>
          </p:cNvCxnSpPr>
          <p:nvPr/>
        </p:nvCxnSpPr>
        <p:spPr>
          <a:xfrm flipV="1">
            <a:off x="3592604" y="2776793"/>
            <a:ext cx="636166" cy="1406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F4D16E8-B16F-4BD4-AAB7-9F964E981CBA}"/>
              </a:ext>
            </a:extLst>
          </p:cNvPr>
          <p:cNvSpPr txBox="1"/>
          <p:nvPr/>
        </p:nvSpPr>
        <p:spPr>
          <a:xfrm flipH="1">
            <a:off x="7115208" y="765090"/>
            <a:ext cx="2566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 samples in chain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D900615-7F00-4B91-B422-C5B8FC30E781}"/>
              </a:ext>
            </a:extLst>
          </p:cNvPr>
          <p:cNvCxnSpPr>
            <a:cxnSpLocks/>
          </p:cNvCxnSpPr>
          <p:nvPr/>
        </p:nvCxnSpPr>
        <p:spPr>
          <a:xfrm flipH="1">
            <a:off x="6899475" y="1226932"/>
            <a:ext cx="205943" cy="3281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69F18B7-0B8C-40F2-9E72-1A4033C0BB23}"/>
              </a:ext>
            </a:extLst>
          </p:cNvPr>
          <p:cNvSpPr txBox="1"/>
          <p:nvPr/>
        </p:nvSpPr>
        <p:spPr>
          <a:xfrm flipH="1">
            <a:off x="8437790" y="2922710"/>
            <a:ext cx="288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Autocorrelation of chains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333BC76-FCFF-411E-A9E5-923EB0DC5E32}"/>
              </a:ext>
            </a:extLst>
          </p:cNvPr>
          <p:cNvCxnSpPr>
            <a:cxnSpLocks/>
          </p:cNvCxnSpPr>
          <p:nvPr/>
        </p:nvCxnSpPr>
        <p:spPr>
          <a:xfrm flipH="1" flipV="1">
            <a:off x="8001141" y="2708181"/>
            <a:ext cx="349993" cy="2808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461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3ECDB-BABD-4A4F-A84A-A7380915D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777874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A9F96-AFFE-47D9-8A3E-16D4522F0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2300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F7C808-DA95-4397-A203-CB89A2EE2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" y="623093"/>
            <a:ext cx="5229225" cy="3790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0F9FBB-57D7-47D0-A4A4-BC8265FD9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612" y="1145778"/>
            <a:ext cx="7010400" cy="6381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F2C01D-67D2-4C03-B8F9-F87935E8B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612" y="1888330"/>
            <a:ext cx="6867525" cy="485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E203C8-D310-49E6-A661-90ED2C5D57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9612" y="2640210"/>
            <a:ext cx="7496175" cy="6381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9E7A74-21F9-45A3-A85F-B8008D80D9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8987" y="3495675"/>
            <a:ext cx="8686800" cy="809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918189-82B2-4E7D-9695-D85FC8994B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8987" y="4606728"/>
            <a:ext cx="8772525" cy="638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D0EA6F-08FF-4F6E-BB45-2E6DA27661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562" y="123626"/>
            <a:ext cx="3019425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49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4F76-FA03-47A7-81FA-85BCFC12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D630E-1516-4F35-819E-3ADE7B3F6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7" y="914400"/>
            <a:ext cx="11802979" cy="5262563"/>
          </a:xfrm>
        </p:spPr>
        <p:txBody>
          <a:bodyPr>
            <a:normAutofit/>
          </a:bodyPr>
          <a:lstStyle/>
          <a:p>
            <a:r>
              <a:rPr lang="en-US" sz="2000" dirty="0"/>
              <a:t>Read in the dataset ‘x3y.csv’ from the data folder within the linear regression case study folder. This dataset contains 3 variables: a simulated ‘x’, its square ‘x2’, and its cube ‘x3’</a:t>
            </a:r>
          </a:p>
          <a:p>
            <a:r>
              <a:rPr lang="en-US" sz="2000" dirty="0"/>
              <a:t>Modify the Stan code to read these three variables</a:t>
            </a:r>
          </a:p>
          <a:p>
            <a:r>
              <a:rPr lang="en-US" sz="2000" dirty="0"/>
              <a:t>Modify the Stan code to include a quadratic and cubed term in the regression</a:t>
            </a:r>
          </a:p>
          <a:p>
            <a:r>
              <a:rPr lang="en-US" sz="2000" dirty="0"/>
              <a:t>Compile and fit the model and look at the results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8ADB58-4A6E-45C3-A1E0-AC09DE123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312" y="3149599"/>
            <a:ext cx="3600450" cy="33432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49CD53-090F-4EB8-9CCB-B286010F9044}"/>
              </a:ext>
            </a:extLst>
          </p:cNvPr>
          <p:cNvCxnSpPr/>
          <p:nvPr/>
        </p:nvCxnSpPr>
        <p:spPr>
          <a:xfrm flipH="1">
            <a:off x="2658979" y="3545681"/>
            <a:ext cx="2719137" cy="244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ED2D9B7-7F24-4A1C-B87F-9A345CFD9D90}"/>
              </a:ext>
            </a:extLst>
          </p:cNvPr>
          <p:cNvSpPr txBox="1"/>
          <p:nvPr/>
        </p:nvSpPr>
        <p:spPr>
          <a:xfrm>
            <a:off x="5454317" y="3298482"/>
            <a:ext cx="2624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additional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DAF464-56A8-453F-BFA8-071D61112BD1}"/>
              </a:ext>
            </a:extLst>
          </p:cNvPr>
          <p:cNvSpPr txBox="1"/>
          <p:nvPr/>
        </p:nvSpPr>
        <p:spPr>
          <a:xfrm>
            <a:off x="5300302" y="4234855"/>
            <a:ext cx="286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additional parameters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B1EEDA-B47A-4CAE-A7CD-C6D2B5ECAF0A}"/>
              </a:ext>
            </a:extLst>
          </p:cNvPr>
          <p:cNvCxnSpPr>
            <a:cxnSpLocks/>
          </p:cNvCxnSpPr>
          <p:nvPr/>
        </p:nvCxnSpPr>
        <p:spPr>
          <a:xfrm flipH="1">
            <a:off x="3312194" y="4468208"/>
            <a:ext cx="1933574" cy="284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62EE0A4-C335-49AE-8FFF-92E81CEEC755}"/>
              </a:ext>
            </a:extLst>
          </p:cNvPr>
          <p:cNvSpPr txBox="1"/>
          <p:nvPr/>
        </p:nvSpPr>
        <p:spPr>
          <a:xfrm>
            <a:off x="5562601" y="5540560"/>
            <a:ext cx="33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additional regression terms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D5A3FA-BA67-4365-8219-8CB707D318A5}"/>
              </a:ext>
            </a:extLst>
          </p:cNvPr>
          <p:cNvCxnSpPr>
            <a:cxnSpLocks/>
          </p:cNvCxnSpPr>
          <p:nvPr/>
        </p:nvCxnSpPr>
        <p:spPr>
          <a:xfrm flipH="1">
            <a:off x="4030079" y="5725226"/>
            <a:ext cx="1424238" cy="301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369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88F29-4C81-4D68-8E1A-538A50568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E849C-723E-44D7-A53F-178E36C43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015449"/>
            <a:ext cx="5524500" cy="2466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5A73BC-2FC7-457D-9F1A-23FB1C9C6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75" y="3816835"/>
            <a:ext cx="9410700" cy="25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1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E8F8F-2EC5-46A6-B906-8EDA1629A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974"/>
            <a:ext cx="10515600" cy="683499"/>
          </a:xfrm>
        </p:spPr>
        <p:txBody>
          <a:bodyPr>
            <a:normAutofit/>
          </a:bodyPr>
          <a:lstStyle/>
          <a:p>
            <a:r>
              <a:rPr lang="en-US" sz="3600" dirty="0"/>
              <a:t>Our inter-disciplinary breakdown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17916D-DC88-4447-80EA-F9255D9ABEC7}"/>
              </a:ext>
            </a:extLst>
          </p:cNvPr>
          <p:cNvGrpSpPr/>
          <p:nvPr/>
        </p:nvGrpSpPr>
        <p:grpSpPr>
          <a:xfrm>
            <a:off x="832396" y="815785"/>
            <a:ext cx="10185862" cy="5685545"/>
            <a:chOff x="-332213" y="2471429"/>
            <a:chExt cx="10185862" cy="5685545"/>
          </a:xfrm>
        </p:grpSpPr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072AB511-8378-470A-83C4-24402D5664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32213" y="5312636"/>
              <a:ext cx="5175200" cy="2844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B9FD749-1451-4A2C-A02D-C8672C7F7F58}"/>
                </a:ext>
              </a:extLst>
            </p:cNvPr>
            <p:cNvGrpSpPr/>
            <p:nvPr/>
          </p:nvGrpSpPr>
          <p:grpSpPr>
            <a:xfrm>
              <a:off x="-86919" y="2471429"/>
              <a:ext cx="9940568" cy="5685545"/>
              <a:chOff x="963873" y="729862"/>
              <a:chExt cx="10495102" cy="6002713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B1DFBBFA-FC2A-447E-95BC-9E7FCB57F7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963873" y="1010372"/>
                <a:ext cx="4953647" cy="2707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B9156C37-A106-4F60-8095-5690F96BF53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6505328" y="1063661"/>
                <a:ext cx="4953647" cy="2665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85F24CD0-3769-4F8E-8A31-DA1091A73E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6676089" y="4088302"/>
                <a:ext cx="4782886" cy="26442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FEA04BB-95A8-4083-B197-91956E0B0E35}"/>
                  </a:ext>
                </a:extLst>
              </p:cNvPr>
              <p:cNvSpPr txBox="1"/>
              <p:nvPr/>
            </p:nvSpPr>
            <p:spPr>
              <a:xfrm>
                <a:off x="2863935" y="729862"/>
                <a:ext cx="11535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Institution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3ADBDD-CCE1-43E4-B5B9-C006ED67A174}"/>
                  </a:ext>
                </a:extLst>
              </p:cNvPr>
              <p:cNvSpPr txBox="1"/>
              <p:nvPr/>
            </p:nvSpPr>
            <p:spPr>
              <a:xfrm>
                <a:off x="8147936" y="729862"/>
                <a:ext cx="16316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Academic Level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5CE0026-EB66-412B-8CA1-A2F75841E43B}"/>
                  </a:ext>
                </a:extLst>
              </p:cNvPr>
              <p:cNvSpPr txBox="1"/>
              <p:nvPr/>
            </p:nvSpPr>
            <p:spPr>
              <a:xfrm>
                <a:off x="2048732" y="3718970"/>
                <a:ext cx="27076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Primary Research Category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A512EBC-05A9-4016-A8F9-DF22C6F88212}"/>
                  </a:ext>
                </a:extLst>
              </p:cNvPr>
              <p:cNvSpPr txBox="1"/>
              <p:nvPr/>
            </p:nvSpPr>
            <p:spPr>
              <a:xfrm>
                <a:off x="8161707" y="3782593"/>
                <a:ext cx="18116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Project Affiliation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28506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9C9A-7E1F-4CD4-9065-D5EB6FF0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194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PHYTOPLANKTON GROWTH MODEL</a:t>
            </a:r>
          </a:p>
        </p:txBody>
      </p:sp>
    </p:spTree>
    <p:extLst>
      <p:ext uri="{BB962C8B-B14F-4D97-AF65-F5344CB8AC3E}">
        <p14:creationId xmlns:p14="http://schemas.microsoft.com/office/powerpoint/2010/main" val="17386189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47B78-E368-4494-ACDF-E00A07535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F12E8-56FF-4017-B3AC-0B72272DC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189"/>
            <a:ext cx="10515600" cy="4645862"/>
          </a:xfrm>
        </p:spPr>
        <p:txBody>
          <a:bodyPr/>
          <a:lstStyle/>
          <a:p>
            <a:r>
              <a:rPr lang="en-US" dirty="0"/>
              <a:t>Plot the joint posterior distribution of gamma, lambda, and x0</a:t>
            </a:r>
          </a:p>
          <a:p>
            <a:r>
              <a:rPr lang="en-US" dirty="0"/>
              <a:t>Calculate the posterior correlation among these variables</a:t>
            </a:r>
          </a:p>
        </p:txBody>
      </p:sp>
    </p:spTree>
    <p:extLst>
      <p:ext uri="{BB962C8B-B14F-4D97-AF65-F5344CB8AC3E}">
        <p14:creationId xmlns:p14="http://schemas.microsoft.com/office/powerpoint/2010/main" val="1670139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407D-8149-4292-AC69-33BFD69FF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651"/>
            <a:ext cx="10515600" cy="149224"/>
          </a:xfrm>
        </p:spPr>
        <p:txBody>
          <a:bodyPr>
            <a:noAutofit/>
          </a:bodyPr>
          <a:lstStyle/>
          <a:p>
            <a:r>
              <a:rPr lang="en-US" sz="3600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EA84D-EE12-4507-A0DE-604EFDC6F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747712"/>
            <a:ext cx="9060135" cy="598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90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730C8-414F-4E93-A500-6F9DC89ED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82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NUTRIENTS-PHYTOPLANKTON-ZOOPLANKTON</a:t>
            </a:r>
          </a:p>
        </p:txBody>
      </p:sp>
    </p:spTree>
    <p:extLst>
      <p:ext uri="{BB962C8B-B14F-4D97-AF65-F5344CB8AC3E}">
        <p14:creationId xmlns:p14="http://schemas.microsoft.com/office/powerpoint/2010/main" val="19819416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129D-D6CE-40DD-B15C-D58C5B5EF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439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PAUL SLIDES</a:t>
            </a:r>
          </a:p>
        </p:txBody>
      </p:sp>
    </p:spTree>
    <p:extLst>
      <p:ext uri="{BB962C8B-B14F-4D97-AF65-F5344CB8AC3E}">
        <p14:creationId xmlns:p14="http://schemas.microsoft.com/office/powerpoint/2010/main" val="6455882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265D-C2CE-4E66-8AFC-C2B30A0E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882" y="892908"/>
            <a:ext cx="1131423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MULTIVARIATE FIRST ORDER AUTOREGRESSIVE MODEL</a:t>
            </a:r>
            <a:br>
              <a:rPr lang="en-US" dirty="0"/>
            </a:br>
            <a:r>
              <a:rPr lang="en-US" dirty="0"/>
              <a:t>MV AR(1)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131D35-C68E-4EC2-8ED2-E30957B8C7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762" r="48960"/>
          <a:stretch/>
        </p:blipFill>
        <p:spPr>
          <a:xfrm>
            <a:off x="5748984" y="3059933"/>
            <a:ext cx="4164639" cy="20738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08807-7122-49C8-86DF-25BE8947FA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8960" b="41546"/>
          <a:stretch/>
        </p:blipFill>
        <p:spPr>
          <a:xfrm>
            <a:off x="1584345" y="3059933"/>
            <a:ext cx="4164639" cy="33451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F6CEA2-836E-4964-B995-CC8653CDE9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522"/>
          <a:stretch/>
        </p:blipFill>
        <p:spPr>
          <a:xfrm>
            <a:off x="2307764" y="1754252"/>
            <a:ext cx="4638091" cy="9182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BA81AA-17D5-4401-A803-EC15D613D7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512"/>
          <a:stretch/>
        </p:blipFill>
        <p:spPr>
          <a:xfrm>
            <a:off x="2307764" y="2672498"/>
            <a:ext cx="4638091" cy="36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3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09ED-E215-4E31-9D9F-25C2D8531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Autofit/>
          </a:bodyPr>
          <a:lstStyle/>
          <a:p>
            <a:r>
              <a:rPr lang="en-US" sz="3600" dirty="0"/>
              <a:t>Group exercise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8097A-6844-4F19-BF4B-7348C9471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973137"/>
            <a:ext cx="7305675" cy="539115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0FD98CD9-9E34-4D08-B71A-65E65AA2D14B}"/>
              </a:ext>
            </a:extLst>
          </p:cNvPr>
          <p:cNvSpPr/>
          <p:nvPr/>
        </p:nvSpPr>
        <p:spPr>
          <a:xfrm>
            <a:off x="3390900" y="3098800"/>
            <a:ext cx="419100" cy="1981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0DF586-55FA-49BC-97AF-7108CE37D97E}"/>
              </a:ext>
            </a:extLst>
          </p:cNvPr>
          <p:cNvSpPr txBox="1"/>
          <p:nvPr/>
        </p:nvSpPr>
        <p:spPr>
          <a:xfrm>
            <a:off x="4129679" y="3073737"/>
            <a:ext cx="80623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the transformed parameters block to </a:t>
            </a:r>
            <a:br>
              <a:rPr lang="en-US" dirty="0"/>
            </a:br>
            <a:r>
              <a:rPr lang="en-US" dirty="0"/>
              <a:t>build matrix operators from parameters (will be useful for </a:t>
            </a:r>
            <a:r>
              <a:rPr lang="en-US" dirty="0" err="1"/>
              <a:t>SeaFlow</a:t>
            </a:r>
            <a:r>
              <a:rPr lang="en-US" dirty="0"/>
              <a:t> model)</a:t>
            </a:r>
          </a:p>
          <a:p>
            <a:endParaRPr lang="en-US" dirty="0"/>
          </a:p>
          <a:p>
            <a:r>
              <a:rPr lang="en-US" dirty="0"/>
              <a:t>Can fit particular interaction structures, etc.</a:t>
            </a:r>
          </a:p>
          <a:p>
            <a:endParaRPr lang="en-US" dirty="0"/>
          </a:p>
          <a:p>
            <a:r>
              <a:rPr lang="en-US" dirty="0"/>
              <a:t>Try setting other parameters to zero, or specified values. </a:t>
            </a:r>
            <a:br>
              <a:rPr lang="en-US" dirty="0"/>
            </a:br>
            <a:r>
              <a:rPr lang="en-US" dirty="0"/>
              <a:t>See how the other estimates change</a:t>
            </a:r>
          </a:p>
        </p:txBody>
      </p:sp>
    </p:spTree>
    <p:extLst>
      <p:ext uri="{BB962C8B-B14F-4D97-AF65-F5344CB8AC3E}">
        <p14:creationId xmlns:p14="http://schemas.microsoft.com/office/powerpoint/2010/main" val="2747976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2AA2-745C-4F38-BEFA-C900A3C76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2755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3BAD0-BD89-4293-B4B8-2C0099327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0F6799-BFB6-4A92-89A8-A4637A9FD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1271587"/>
            <a:ext cx="6400800" cy="4524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87E3DE-3EC4-41F6-A8F6-B16E0C1C23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197"/>
          <a:stretch/>
        </p:blipFill>
        <p:spPr>
          <a:xfrm>
            <a:off x="7153275" y="1976437"/>
            <a:ext cx="45720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571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5B0E4-66BC-464E-B116-AEA32243C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exercise </a:t>
            </a:r>
            <a:r>
              <a:rPr lang="en-US" sz="2700" dirty="0"/>
              <a:t>(</a:t>
            </a:r>
            <a:r>
              <a:rPr lang="en-US" sz="2700" dirty="0" err="1"/>
              <a:t>NPZ_narragansett.ipynb</a:t>
            </a:r>
            <a:r>
              <a:rPr lang="en-US" sz="27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E88D3-5B7A-4B13-A3AC-CD499285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282700"/>
            <a:ext cx="11404600" cy="4894263"/>
          </a:xfrm>
        </p:spPr>
        <p:txBody>
          <a:bodyPr/>
          <a:lstStyle/>
          <a:p>
            <a:r>
              <a:rPr lang="en-US" dirty="0"/>
              <a:t>Try fitting the dynamics of only the two most abundance phyla</a:t>
            </a:r>
          </a:p>
          <a:p>
            <a:pPr lvl="1"/>
            <a:r>
              <a:rPr lang="en-US" dirty="0"/>
              <a:t>Do you recover the same interactions for those phyla when other phyla are included?</a:t>
            </a:r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r>
              <a:rPr lang="en-US" dirty="0"/>
              <a:t>Try grouping by a different taxonomic level and estimating the interactions</a:t>
            </a:r>
          </a:p>
          <a:p>
            <a:pPr lvl="1"/>
            <a:r>
              <a:rPr lang="en-US" dirty="0"/>
              <a:t>Note that the fitting will slow down as </a:t>
            </a:r>
            <a:r>
              <a:rPr lang="en-US" i="1" dirty="0"/>
              <a:t>p</a:t>
            </a:r>
            <a:r>
              <a:rPr lang="en-US" dirty="0"/>
              <a:t> increases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9DD40-E541-40BC-B6AC-2FF80DAF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74095"/>
            <a:ext cx="7146925" cy="271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081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C3BD-8BE3-4A65-A6EE-FEFF93383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B0D9-1B81-4531-8F46-D897AAB74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68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4F6E2-B737-469A-8AD3-9CC690170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320" y="1169192"/>
            <a:ext cx="10837357" cy="3561436"/>
          </a:xfrm>
        </p:spPr>
        <p:txBody>
          <a:bodyPr>
            <a:normAutofit/>
          </a:bodyPr>
          <a:lstStyle/>
          <a:p>
            <a:r>
              <a:rPr lang="en-US" dirty="0"/>
              <a:t>Dynamic systems that vary with respect to time</a:t>
            </a:r>
          </a:p>
          <a:p>
            <a:r>
              <a:rPr lang="en-US" dirty="0"/>
              <a:t>Biological information in rate processes and system interactions</a:t>
            </a:r>
          </a:p>
          <a:p>
            <a:r>
              <a:rPr lang="en-US" dirty="0"/>
              <a:t>Use Bayesian analysis to learn information from noisy time series observations</a:t>
            </a:r>
          </a:p>
          <a:p>
            <a:endParaRPr lang="en-US" dirty="0"/>
          </a:p>
          <a:p>
            <a:r>
              <a:rPr lang="en-US" dirty="0"/>
              <a:t>Will work through four CBIOMES-relevant case studies as examples and/or projects that we can contribute to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3D7713-2A51-43F7-8273-9A7AF43C5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948" y="246608"/>
            <a:ext cx="11356103" cy="586597"/>
          </a:xfrm>
        </p:spPr>
        <p:txBody>
          <a:bodyPr>
            <a:noAutofit/>
          </a:bodyPr>
          <a:lstStyle/>
          <a:p>
            <a:r>
              <a:rPr lang="en-US" sz="3600" dirty="0"/>
              <a:t>Goal: Bayesian analysis of dynamic biological marine systems</a:t>
            </a:r>
            <a:endParaRPr lang="en-US" sz="3600" i="1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C5C230-7A9D-4A6D-8CE6-BA043F3FD80C}"/>
              </a:ext>
            </a:extLst>
          </p:cNvPr>
          <p:cNvGrpSpPr/>
          <p:nvPr/>
        </p:nvGrpSpPr>
        <p:grpSpPr>
          <a:xfrm>
            <a:off x="810619" y="4991100"/>
            <a:ext cx="10241106" cy="1905000"/>
            <a:chOff x="1906942" y="3914775"/>
            <a:chExt cx="8201416" cy="15255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FFA1326-4208-4E86-B9EB-AC577E6B62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06942" y="5124450"/>
              <a:ext cx="8163316" cy="3159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3C7ECB-C073-44B9-82C3-333411AA0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45042" y="3914775"/>
              <a:ext cx="8163316" cy="1209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6883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265D-C2CE-4E66-8AFC-C2B30A0E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65" y="241373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MACROMOLECULAR MODEL</a:t>
            </a:r>
          </a:p>
        </p:txBody>
      </p:sp>
    </p:spTree>
    <p:extLst>
      <p:ext uri="{BB962C8B-B14F-4D97-AF65-F5344CB8AC3E}">
        <p14:creationId xmlns:p14="http://schemas.microsoft.com/office/powerpoint/2010/main" val="3096106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9CFF7-6865-4FE4-85DA-CAF42ECE9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82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INSERT AW SLIDES</a:t>
            </a:r>
          </a:p>
        </p:txBody>
      </p:sp>
    </p:spTree>
    <p:extLst>
      <p:ext uri="{BB962C8B-B14F-4D97-AF65-F5344CB8AC3E}">
        <p14:creationId xmlns:p14="http://schemas.microsoft.com/office/powerpoint/2010/main" val="8158645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039B-6CFE-4B72-B06C-FECA5F9ED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983"/>
            <a:ext cx="10515600" cy="465054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06D59-3A44-4B75-8D20-8EC001708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10418"/>
            <a:ext cx="10515600" cy="5237163"/>
          </a:xfrm>
        </p:spPr>
        <p:txBody>
          <a:bodyPr/>
          <a:lstStyle/>
          <a:p>
            <a:r>
              <a:rPr lang="en-US" dirty="0"/>
              <a:t>Try fixing some parameters and analyzing the impact on the fit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B45D1-ABC0-498B-B248-564565B3F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63" y="1387392"/>
            <a:ext cx="6524625" cy="5114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2AE92F-FEF1-4289-81BC-8DE19B95B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0" y="2697078"/>
            <a:ext cx="7181850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747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670B-BC44-4082-9656-71A5312AC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01955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74ECF-959A-49C9-90D9-44CB92155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01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265D-C2CE-4E66-8AFC-C2B30A0E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65" y="241373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SEAFLOW MATRIX POPULATION MODEL</a:t>
            </a:r>
          </a:p>
        </p:txBody>
      </p:sp>
    </p:spTree>
    <p:extLst>
      <p:ext uri="{BB962C8B-B14F-4D97-AF65-F5344CB8AC3E}">
        <p14:creationId xmlns:p14="http://schemas.microsoft.com/office/powerpoint/2010/main" val="13366494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0E28-DDD7-4CBA-9FCC-54D69B012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4864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 err="1"/>
              <a:t>SeaFlow</a:t>
            </a:r>
            <a:r>
              <a:rPr lang="en-US" sz="3200" dirty="0"/>
              <a:t>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1FBF6-3E59-4B36-9C4A-39FCFD238F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900" y="976312"/>
            <a:ext cx="9294897" cy="5733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E48ADD-F8D5-4B36-A38D-CF26E7D06271}"/>
              </a:ext>
            </a:extLst>
          </p:cNvPr>
          <p:cNvSpPr txBox="1"/>
          <p:nvPr/>
        </p:nvSpPr>
        <p:spPr>
          <a:xfrm>
            <a:off x="1079500" y="724164"/>
            <a:ext cx="1673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 Size Classes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727B83-E41D-4322-BC32-0E3C499F0A7F}"/>
              </a:ext>
            </a:extLst>
          </p:cNvPr>
          <p:cNvSpPr txBox="1"/>
          <p:nvPr/>
        </p:nvSpPr>
        <p:spPr>
          <a:xfrm>
            <a:off x="5575300" y="724164"/>
            <a:ext cx="1556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Size Classes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3EB1B8-02E0-466F-B25E-9C984F66A6A3}"/>
              </a:ext>
            </a:extLst>
          </p:cNvPr>
          <p:cNvSpPr txBox="1"/>
          <p:nvPr/>
        </p:nvSpPr>
        <p:spPr>
          <a:xfrm>
            <a:off x="7226300" y="4775464"/>
            <a:ext cx="1732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abundance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9E566D-762B-4DCD-BB66-A31F8DF243A8}"/>
              </a:ext>
            </a:extLst>
          </p:cNvPr>
          <p:cNvSpPr txBox="1"/>
          <p:nvPr/>
        </p:nvSpPr>
        <p:spPr>
          <a:xfrm>
            <a:off x="9891797" y="1206764"/>
            <a:ext cx="2135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class abundance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67632-308D-4835-B8EE-5841D6D03AD8}"/>
              </a:ext>
            </a:extLst>
          </p:cNvPr>
          <p:cNvSpPr txBox="1"/>
          <p:nvPr/>
        </p:nvSpPr>
        <p:spPr>
          <a:xfrm>
            <a:off x="9891797" y="2661853"/>
            <a:ext cx="2198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class proportions</a:t>
            </a:r>
          </a:p>
        </p:txBody>
      </p:sp>
    </p:spTree>
    <p:extLst>
      <p:ext uri="{BB962C8B-B14F-4D97-AF65-F5344CB8AC3E}">
        <p14:creationId xmlns:p14="http://schemas.microsoft.com/office/powerpoint/2010/main" val="32881013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89EE1-D858-4EC2-BD39-8ACA6EF4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63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INSERT FRANCOIS SLIDES</a:t>
            </a:r>
          </a:p>
        </p:txBody>
      </p:sp>
    </p:spTree>
    <p:extLst>
      <p:ext uri="{BB962C8B-B14F-4D97-AF65-F5344CB8AC3E}">
        <p14:creationId xmlns:p14="http://schemas.microsoft.com/office/powerpoint/2010/main" val="19709347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89EE1-D858-4EC2-BD39-8ACA6EF4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63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INSERT PAUL SLIDES</a:t>
            </a:r>
          </a:p>
        </p:txBody>
      </p:sp>
    </p:spTree>
    <p:extLst>
      <p:ext uri="{BB962C8B-B14F-4D97-AF65-F5344CB8AC3E}">
        <p14:creationId xmlns:p14="http://schemas.microsoft.com/office/powerpoint/2010/main" val="20658704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265D-C2CE-4E66-8AFC-C2B30A0E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977" y="28725"/>
            <a:ext cx="10572707" cy="92996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GROUP HACKATHON BEGINS!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E0D53E-9ABD-4E4E-88B3-86FF8121CDE5}"/>
              </a:ext>
            </a:extLst>
          </p:cNvPr>
          <p:cNvSpPr txBox="1"/>
          <p:nvPr/>
        </p:nvSpPr>
        <p:spPr>
          <a:xfrm>
            <a:off x="514350" y="958694"/>
            <a:ext cx="10744334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Join the case study you’d like to work on</a:t>
            </a:r>
          </a:p>
          <a:p>
            <a:pPr marL="971550" lvl="1" indent="-514350">
              <a:buAutoNum type="arabicPeriod"/>
            </a:pPr>
            <a:r>
              <a:rPr lang="en-US" dirty="0"/>
              <a:t>Group Leaders:</a:t>
            </a:r>
            <a:br>
              <a:rPr lang="en-US" dirty="0"/>
            </a:br>
            <a:r>
              <a:rPr lang="en-US" dirty="0"/>
              <a:t>NPZ + </a:t>
            </a:r>
            <a:r>
              <a:rPr lang="en-US" dirty="0" err="1"/>
              <a:t>Pgrowth</a:t>
            </a:r>
            <a:r>
              <a:rPr lang="en-US" dirty="0"/>
              <a:t> (Mike)</a:t>
            </a:r>
            <a:br>
              <a:rPr lang="en-US" dirty="0"/>
            </a:br>
            <a:r>
              <a:rPr lang="en-US" dirty="0"/>
              <a:t>MV AR(1) (Greg)</a:t>
            </a:r>
            <a:br>
              <a:rPr lang="en-US" dirty="0"/>
            </a:br>
            <a:r>
              <a:rPr lang="en-US" dirty="0" err="1"/>
              <a:t>SeaFlow</a:t>
            </a:r>
            <a:r>
              <a:rPr lang="en-US" dirty="0"/>
              <a:t> (Francois/Paul)</a:t>
            </a:r>
            <a:br>
              <a:rPr lang="en-US" dirty="0"/>
            </a:br>
            <a:r>
              <a:rPr lang="en-US" dirty="0"/>
              <a:t>Macromolecular (AW)</a:t>
            </a:r>
          </a:p>
          <a:p>
            <a:pPr marL="971550" lvl="1" indent="-514350">
              <a:buAutoNum type="arabicPeriod"/>
            </a:pPr>
            <a:r>
              <a:rPr lang="en-US" dirty="0"/>
              <a:t>Brainstorm analysis ideas</a:t>
            </a:r>
            <a:br>
              <a:rPr lang="en-US" dirty="0"/>
            </a:br>
            <a:r>
              <a:rPr lang="en-US" dirty="0"/>
              <a:t>What is your scientific question?</a:t>
            </a:r>
            <a:br>
              <a:rPr lang="en-US" dirty="0"/>
            </a:br>
            <a:r>
              <a:rPr lang="en-US" dirty="0"/>
              <a:t>How will you use or modify a model?</a:t>
            </a:r>
            <a:br>
              <a:rPr lang="en-US" dirty="0"/>
            </a:br>
            <a:r>
              <a:rPr lang="en-US" dirty="0"/>
              <a:t>How will you assign prior distributions to model parameters?</a:t>
            </a:r>
            <a:br>
              <a:rPr lang="en-US" dirty="0"/>
            </a:br>
            <a:r>
              <a:rPr lang="en-US" dirty="0"/>
              <a:t>How will you assess the fit of the model?</a:t>
            </a:r>
            <a:br>
              <a:rPr lang="en-US" dirty="0"/>
            </a:br>
            <a:r>
              <a:rPr lang="en-US" dirty="0"/>
              <a:t>What analysis does your question require? Parameter estimation? Prediction? Model selection?</a:t>
            </a:r>
            <a:endParaRPr lang="en-US" sz="3200" dirty="0"/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Come back together to present and discuss ideas as a group</a:t>
            </a:r>
          </a:p>
        </p:txBody>
      </p:sp>
    </p:spTree>
    <p:extLst>
      <p:ext uri="{BB962C8B-B14F-4D97-AF65-F5344CB8AC3E}">
        <p14:creationId xmlns:p14="http://schemas.microsoft.com/office/powerpoint/2010/main" val="29926261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F40E6-B60D-4589-8034-943E06CE4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397"/>
            <a:ext cx="10515600" cy="424089"/>
          </a:xfrm>
        </p:spPr>
        <p:txBody>
          <a:bodyPr>
            <a:noAutofit/>
          </a:bodyPr>
          <a:lstStyle/>
          <a:p>
            <a:r>
              <a:rPr lang="en-US" sz="3600" dirty="0"/>
              <a:t>Some hackathon ideas to get you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BBCF-84B2-4826-969D-95B83E3C9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756558"/>
            <a:ext cx="11027229" cy="582385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/>
              <a:t>One compartment P growth model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NPZ model</a:t>
            </a:r>
          </a:p>
          <a:p>
            <a:r>
              <a:rPr lang="en-US" sz="1400" dirty="0"/>
              <a:t>Test different forms for the seasonal nutrient supply</a:t>
            </a:r>
          </a:p>
          <a:p>
            <a:r>
              <a:rPr lang="en-US" sz="1400" dirty="0"/>
              <a:t>Try fitting the univariate growth model to the P time series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Multivariate AR(1)</a:t>
            </a:r>
          </a:p>
          <a:p>
            <a:r>
              <a:rPr lang="en-US" sz="1400" dirty="0"/>
              <a:t>Evaluate the strength of interactions between and within phyla</a:t>
            </a:r>
          </a:p>
          <a:p>
            <a:r>
              <a:rPr lang="en-US" sz="1400" dirty="0"/>
              <a:t>Compute the distribution of matrix eigenvalues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Macromolecular model</a:t>
            </a:r>
          </a:p>
          <a:p>
            <a:r>
              <a:rPr lang="en-US" sz="1400" dirty="0"/>
              <a:t>Functional form for nutrient uptake</a:t>
            </a:r>
          </a:p>
          <a:p>
            <a:r>
              <a:rPr lang="en-US" sz="1400" dirty="0"/>
              <a:t>Model the diel cycle 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Matrix population model</a:t>
            </a:r>
          </a:p>
          <a:p>
            <a:r>
              <a:rPr lang="en-US" sz="1400" dirty="0"/>
              <a:t>Fit the model to </a:t>
            </a:r>
            <a:r>
              <a:rPr lang="en-US" sz="1400" dirty="0" err="1"/>
              <a:t>Zinser</a:t>
            </a:r>
            <a:r>
              <a:rPr lang="en-US" sz="1400" dirty="0"/>
              <a:t> data (FCS)</a:t>
            </a:r>
          </a:p>
          <a:p>
            <a:r>
              <a:rPr lang="en-US" sz="1400" dirty="0"/>
              <a:t>Incorporate population size into </a:t>
            </a:r>
          </a:p>
          <a:p>
            <a:r>
              <a:rPr lang="en-US" sz="1400" dirty="0"/>
              <a:t>Examine the importance of model resolution</a:t>
            </a:r>
          </a:p>
          <a:p>
            <a:r>
              <a:rPr lang="en-US" sz="1400" dirty="0"/>
              <a:t>Different error distributions (Dirichlet, normal-approx. to </a:t>
            </a:r>
            <a:r>
              <a:rPr lang="en-US" sz="1400" dirty="0" err="1"/>
              <a:t>bernouli</a:t>
            </a:r>
            <a:r>
              <a:rPr lang="en-US" sz="1400" dirty="0"/>
              <a:t>, effective sample size)</a:t>
            </a:r>
          </a:p>
        </p:txBody>
      </p:sp>
    </p:spTree>
    <p:extLst>
      <p:ext uri="{BB962C8B-B14F-4D97-AF65-F5344CB8AC3E}">
        <p14:creationId xmlns:p14="http://schemas.microsoft.com/office/powerpoint/2010/main" val="322614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67ED-5BD4-4992-8C24-1301791EA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5" y="215835"/>
            <a:ext cx="10515600" cy="586597"/>
          </a:xfrm>
        </p:spPr>
        <p:txBody>
          <a:bodyPr>
            <a:normAutofit fontScale="90000"/>
          </a:bodyPr>
          <a:lstStyle/>
          <a:p>
            <a:r>
              <a:rPr lang="en-US" dirty="0"/>
              <a:t>Dynamic systems: </a:t>
            </a:r>
            <a:r>
              <a:rPr lang="en-US" sz="2200" i="1" dirty="0"/>
              <a:t>Case Study: Narragansett Nutrients-Phytoplankton-Zooplankton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2EBA6-1524-4D5D-9CC1-68B0E3B59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797" y="943538"/>
            <a:ext cx="8700406" cy="494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 multivariate time series from Narragansett Bay, Rhode Island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047BD-522D-43C5-91EE-ABF0744F30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5492" y="1512559"/>
            <a:ext cx="8163316" cy="534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3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38D7-EE4A-4569-BDE0-39E826B4C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7194" y="3937517"/>
            <a:ext cx="816606" cy="223944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08B538-9283-4D38-973F-10A5C9B1DC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1565" y="964043"/>
            <a:ext cx="8403594" cy="589395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963C028-FD77-4596-8A57-CAACBF9EB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5" y="215835"/>
            <a:ext cx="10515600" cy="586597"/>
          </a:xfrm>
        </p:spPr>
        <p:txBody>
          <a:bodyPr>
            <a:normAutofit fontScale="90000"/>
          </a:bodyPr>
          <a:lstStyle/>
          <a:p>
            <a:r>
              <a:rPr lang="en-US" dirty="0"/>
              <a:t>Dynamic systems: </a:t>
            </a:r>
            <a:r>
              <a:rPr lang="en-US" sz="2700" i="1" dirty="0"/>
              <a:t>Case study: Multivariate bacterial OTUs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6707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91A13-46E7-4A79-B8E8-B5C126892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6738" y="4580877"/>
            <a:ext cx="4247061" cy="159608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D62582-431F-4D5B-8A50-E996D3DDF7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258" y="1440086"/>
            <a:ext cx="4335903" cy="51224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5626E4-5305-4B93-9507-B25319272B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5558" y="1543651"/>
            <a:ext cx="4247060" cy="225599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DEE8128-2BD9-4706-B221-BB60F0181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5" y="215835"/>
            <a:ext cx="10515600" cy="586597"/>
          </a:xfrm>
        </p:spPr>
        <p:txBody>
          <a:bodyPr>
            <a:normAutofit fontScale="90000"/>
          </a:bodyPr>
          <a:lstStyle/>
          <a:p>
            <a:r>
              <a:rPr lang="en-US" dirty="0"/>
              <a:t>Dynamic systems: </a:t>
            </a:r>
            <a:r>
              <a:rPr lang="en-US" sz="3100" i="1" dirty="0"/>
              <a:t>Intra-cellular macromolecules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724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39CF5-8B0E-401C-A7D7-54814A030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8916" y="4761779"/>
            <a:ext cx="1268767" cy="1747006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C430737-8DC4-43C0-B1F9-71C6004D7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5" y="215835"/>
            <a:ext cx="10515600" cy="586597"/>
          </a:xfrm>
        </p:spPr>
        <p:txBody>
          <a:bodyPr>
            <a:normAutofit fontScale="90000"/>
          </a:bodyPr>
          <a:lstStyle/>
          <a:p>
            <a:r>
              <a:rPr lang="en-US" dirty="0"/>
              <a:t>Dynamic systems: </a:t>
            </a:r>
            <a:r>
              <a:rPr lang="en-US" sz="3100" i="1" dirty="0"/>
              <a:t>Cellular size distributions over the cell cycle</a:t>
            </a:r>
            <a:endParaRPr lang="en-US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C39F6F-4866-43BC-9A26-11F3C840F2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863" y="966787"/>
            <a:ext cx="9294897" cy="573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97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5B05-36D0-4C59-B50E-64AE458DB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257" y="281599"/>
            <a:ext cx="10515600" cy="114056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 of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E6B67-5EEA-48AF-8742-9C6780F26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257" y="711077"/>
            <a:ext cx="10881581" cy="59754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/>
              <a:t>Day #1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Introductions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GitHub orientation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Brief intro to Bayes’ theorem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Bayesian analysis of dynamical 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MCMC with and without Stan using linear regression and a simple phytoplankton growth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Case study #1: Fitting an NPZ model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Day #2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Case study #2: Linear autoregressive model fit to multivariate OTU time series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Case study #3: Intracellular macromolecular pool dynamics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Case study #4: Fitting cell cycle models to diel size distribution time series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Form case study groups and brainstorm analysis ideas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Discuss analysis ideas as a group  </a:t>
            </a:r>
          </a:p>
          <a:p>
            <a:pPr marL="514350" indent="-514350">
              <a:buFont typeface="+mj-lt"/>
              <a:buAutoNum type="arabicPeriod"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Day #3</a:t>
            </a:r>
          </a:p>
          <a:p>
            <a:pPr marL="342900" indent="-342900">
              <a:buAutoNum type="arabicPeriod"/>
            </a:pPr>
            <a:r>
              <a:rPr lang="en-US" sz="1800" dirty="0"/>
              <a:t>Analysis hackathon!</a:t>
            </a:r>
          </a:p>
          <a:p>
            <a:pPr marL="342900" indent="-342900">
              <a:buAutoNum type="arabicPeriod"/>
            </a:pPr>
            <a:r>
              <a:rPr lang="en-US" sz="1800" dirty="0"/>
              <a:t>Presentations of analyses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2057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34543</TotalTime>
  <Words>1617</Words>
  <Application>Microsoft Office PowerPoint</Application>
  <PresentationFormat>Widescreen</PresentationFormat>
  <Paragraphs>203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Calibri Light</vt:lpstr>
      <vt:lpstr>Office Theme</vt:lpstr>
      <vt:lpstr>Welcome to Bayesian CBIOMES</vt:lpstr>
      <vt:lpstr>INTRODUCTIONS  Who are you, where do you work, and what do you work on?  What’s your stats and non-stats background?  What do you want to get out of the workshop?</vt:lpstr>
      <vt:lpstr>Our inter-disciplinary breakdown</vt:lpstr>
      <vt:lpstr>Goal: Bayesian analysis of dynamic biological marine systems</vt:lpstr>
      <vt:lpstr>Dynamic systems: Case Study: Narragansett Nutrients-Phytoplankton-Zooplankton</vt:lpstr>
      <vt:lpstr>Dynamic systems: Case study: Multivariate bacterial OTUs</vt:lpstr>
      <vt:lpstr>Dynamic systems: Intra-cellular macromolecules</vt:lpstr>
      <vt:lpstr>Dynamic systems: Cellular size distributions over the cell cycle</vt:lpstr>
      <vt:lpstr>Outline of workshop</vt:lpstr>
      <vt:lpstr>GitHub/notebook orientation</vt:lpstr>
      <vt:lpstr>Why Bayesian inference?  A more principled way to learn from data in the presence of uncertainty</vt:lpstr>
      <vt:lpstr>Bayes theorem is extremely simple to derive </vt:lpstr>
      <vt:lpstr>Bayes theorem is extremely simple to derive </vt:lpstr>
      <vt:lpstr>Bayes theorem is extremely simple to derive </vt:lpstr>
      <vt:lpstr>PowerPoint Presentation</vt:lpstr>
      <vt:lpstr>Bayesian resources</vt:lpstr>
      <vt:lpstr>MIKE SLIDES</vt:lpstr>
      <vt:lpstr>Introducing Stan</vt:lpstr>
      <vt:lpstr>PowerPoint Presentation</vt:lpstr>
      <vt:lpstr>A brief and relatively uninformed description of Hamiltonian Monte Carlo</vt:lpstr>
      <vt:lpstr>Sampling efficiency of HMC</vt:lpstr>
      <vt:lpstr>Joint, conditional, and marginal probability distributions</vt:lpstr>
      <vt:lpstr>LINEAR REGRESSION</vt:lpstr>
      <vt:lpstr>Explaining Rhat</vt:lpstr>
      <vt:lpstr>What unmixed chains look like</vt:lpstr>
      <vt:lpstr>Explaining n_eff</vt:lpstr>
      <vt:lpstr>PowerPoint Presentation</vt:lpstr>
      <vt:lpstr>Group exercise</vt:lpstr>
      <vt:lpstr>Results</vt:lpstr>
      <vt:lpstr>PHYTOPLANKTON GROWTH MODEL</vt:lpstr>
      <vt:lpstr>Group exercise</vt:lpstr>
      <vt:lpstr>Results</vt:lpstr>
      <vt:lpstr>NUTRIENTS-PHYTOPLANKTON-ZOOPLANKTON</vt:lpstr>
      <vt:lpstr>PAUL SLIDES</vt:lpstr>
      <vt:lpstr>MULTIVARIATE FIRST ORDER AUTOREGRESSIVE MODEL MV AR(1)  </vt:lpstr>
      <vt:lpstr>Group exercise</vt:lpstr>
      <vt:lpstr>Results</vt:lpstr>
      <vt:lpstr>Group exercise (NPZ_narragansett.ipynb)</vt:lpstr>
      <vt:lpstr>Results</vt:lpstr>
      <vt:lpstr>MACROMOLECULAR MODEL</vt:lpstr>
      <vt:lpstr>INSERT AW SLIDES</vt:lpstr>
      <vt:lpstr>Group exercise</vt:lpstr>
      <vt:lpstr>Results</vt:lpstr>
      <vt:lpstr>SEAFLOW MATRIX POPULATION MODEL</vt:lpstr>
      <vt:lpstr>SeaFlow Data</vt:lpstr>
      <vt:lpstr>INSERT FRANCOIS SLIDES</vt:lpstr>
      <vt:lpstr>INSERT PAUL SLIDES</vt:lpstr>
      <vt:lpstr>GROUP HACKATHON BEGINS!</vt:lpstr>
      <vt:lpstr>Some hackathon ideas to get you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Bayesian CBIOMES</dc:title>
  <dc:creator>Gregory Britten</dc:creator>
  <cp:lastModifiedBy>Gregory Britten</cp:lastModifiedBy>
  <cp:revision>149</cp:revision>
  <dcterms:created xsi:type="dcterms:W3CDTF">2019-12-10T19:09:23Z</dcterms:created>
  <dcterms:modified xsi:type="dcterms:W3CDTF">2020-01-08T12:27:24Z</dcterms:modified>
</cp:coreProperties>
</file>